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5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AE80F-386D-47BF-83FA-22C22CBA4F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970D0C-6CB3-42B3-8A8B-AEB8D3DD8D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384AD-C8FE-4FF4-9D54-8B74EBB85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8874-3C9C-4661-BB8C-A33B772B1CF8}" type="datetimeFigureOut">
              <a:rPr lang="en-GB" smtClean="0"/>
              <a:t>02/10/2022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0227C-A2D2-4003-B57E-EDEB191A7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624A6-2F4D-42F6-8589-31AE9EA79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D66CE-90FE-4AA7-AA4F-F5D2756CC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963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E5FB6-ACB2-47C4-9866-12B461B68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952A47-FED3-4ECF-9180-1EEB7D088A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72F93-E7C6-447A-B395-1C236E626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8874-3C9C-4661-BB8C-A33B772B1CF8}" type="datetimeFigureOut">
              <a:rPr lang="en-GB" smtClean="0"/>
              <a:t>02/10/2022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78FF9F-0A89-4709-868F-742CD3491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24C2E-D62E-4073-8455-71E999C26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D66CE-90FE-4AA7-AA4F-F5D2756CC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889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3A940F-5796-4576-96A5-586A1C9607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8F29CE-E089-42C2-8C0D-17B2A72F9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AF9F0-2D76-4B54-BE3A-F2FDA4B93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8874-3C9C-4661-BB8C-A33B772B1CF8}" type="datetimeFigureOut">
              <a:rPr lang="en-GB" smtClean="0"/>
              <a:t>02/10/2022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8351C7-9367-427F-AB87-8DCC887E1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A43AA-6464-4F69-A593-848E227B7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D66CE-90FE-4AA7-AA4F-F5D2756CC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396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FB857-BF00-4D5E-9F7E-C95E69953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9BE6B-3C0E-4717-9310-C796953B1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0447E-8396-43D5-A166-4CEE40E71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8874-3C9C-4661-BB8C-A33B772B1CF8}" type="datetimeFigureOut">
              <a:rPr lang="en-GB" smtClean="0"/>
              <a:t>02/10/2022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022B9-4283-4171-8D94-A0EFC50F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52B9AD-9D16-46C9-92DA-57E73CAA1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D66CE-90FE-4AA7-AA4F-F5D2756CC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028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8AFA-A110-430C-9B32-FEBCE0053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02AE7A-6472-4C1F-9B22-2205E347E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CF949-D645-43BC-958F-2CBE2DA6D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8874-3C9C-4661-BB8C-A33B772B1CF8}" type="datetimeFigureOut">
              <a:rPr lang="en-GB" smtClean="0"/>
              <a:t>02/10/2022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A30AB8-4237-4AC5-B993-43910E46F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37DA4C-C432-43C6-B343-33943AE68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D66CE-90FE-4AA7-AA4F-F5D2756CC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79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1579F-E833-47DA-B8A3-F4D2AB735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6F19A-FFB6-44D8-8F7C-B153E689E2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F74D5B-26AD-43CA-A772-CF629D2A76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5C1886-D2FD-4C6C-BB25-50B9456EF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8874-3C9C-4661-BB8C-A33B772B1CF8}" type="datetimeFigureOut">
              <a:rPr lang="en-GB" smtClean="0"/>
              <a:t>02/10/2022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EF8ACC-D5D5-4D0B-86EF-E8F16A16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95E6AB-6B6A-4C49-814A-887F1C121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D66CE-90FE-4AA7-AA4F-F5D2756CC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188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8F8EB-C36C-42E7-B306-F0394A1CB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85FE0-A303-4386-8F87-C06A0A48F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B190E9-E936-4BB9-BB8F-91672FC41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6CC096-CFCA-461C-BC4C-B58B3D9FCF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259112-B103-4CD2-89A4-2E8095C49E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B53DFA-5C19-4914-A8A5-63F6FA83A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8874-3C9C-4661-BB8C-A33B772B1CF8}" type="datetimeFigureOut">
              <a:rPr lang="en-GB" smtClean="0"/>
              <a:t>02/10/2022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C23828-0BE4-4A9E-AEFA-725162FB0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3FDE98-A133-47CE-AA09-0A8C52AD8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D66CE-90FE-4AA7-AA4F-F5D2756CC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837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A9A3E-573E-4792-9B1F-CF4D552A0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967BDE-6D49-462E-A2D5-F05AAA0A0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8874-3C9C-4661-BB8C-A33B772B1CF8}" type="datetimeFigureOut">
              <a:rPr lang="en-GB" smtClean="0"/>
              <a:t>02/10/2022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DEF0E5-F34A-4800-A25C-A14D61E3C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1F40FF-FC7A-4169-8C35-3C9FE7D14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D66CE-90FE-4AA7-AA4F-F5D2756CC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456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0554DF-E93A-43D2-8706-222AB0FA7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8874-3C9C-4661-BB8C-A33B772B1CF8}" type="datetimeFigureOut">
              <a:rPr lang="en-GB" smtClean="0"/>
              <a:t>02/10/2022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AC929D-BC10-4140-847B-904DE6A69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C16A2C-9B92-4162-95A2-C980F68F8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D66CE-90FE-4AA7-AA4F-F5D2756CC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64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B0137-3DC0-4FB8-B9F3-965193FFA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2D315-901C-4FC4-BD79-68D5D9CC3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6F222D-3EE2-472E-BE4B-602DB7DF01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9CB940-39CD-474F-BB5F-1DC6AF3A2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8874-3C9C-4661-BB8C-A33B772B1CF8}" type="datetimeFigureOut">
              <a:rPr lang="en-GB" smtClean="0"/>
              <a:t>02/10/2022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5CD20-1988-48A8-A186-9793C6EFB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E6CA4F-D5A2-45BE-AF9B-E71B4C91A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D66CE-90FE-4AA7-AA4F-F5D2756CC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640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EFAB7-6313-478C-AB7E-96DFE5A0D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0CD485-9CB0-430F-AEF5-1495230C15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00058A-A8A4-4163-9658-F3780DC238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7106C-A451-4432-8D88-FCB9CAB38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8874-3C9C-4661-BB8C-A33B772B1CF8}" type="datetimeFigureOut">
              <a:rPr lang="en-GB" smtClean="0"/>
              <a:t>02/10/2022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B3F79D-5ACD-450C-B719-03968A273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83949B-F4A0-4F0A-8619-8B81A089F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D66CE-90FE-4AA7-AA4F-F5D2756CC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95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471A91-2AC2-467C-BFFA-BAB9BA7A9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8B199D-49EC-401E-B3B3-B1DA9F050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3641E-9793-4799-8966-3EC65E994F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8874-3C9C-4661-BB8C-A33B772B1CF8}" type="datetimeFigureOut">
              <a:rPr lang="en-GB" smtClean="0"/>
              <a:t>02/10/2022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90218-5280-4EBC-84E5-0CC7CB1798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7D52E-1440-41A0-BDB1-3E15E22A2F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D66CE-90FE-4AA7-AA4F-F5D2756CC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948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5" name="Rectangle 1034">
            <a:extLst>
              <a:ext uri="{FF2B5EF4-FFF2-40B4-BE49-F238E27FC236}">
                <a16:creationId xmlns:a16="http://schemas.microsoft.com/office/drawing/2014/main" id="{F58FB4AA-7058-4218-AE65-3ACD24A41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616FB3-220E-4D18-A1E1-00396DBCEF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6" y="753626"/>
            <a:ext cx="5334930" cy="3004145"/>
          </a:xfrm>
        </p:spPr>
        <p:txBody>
          <a:bodyPr>
            <a:normAutofit/>
          </a:bodyPr>
          <a:lstStyle/>
          <a:p>
            <a:r>
              <a:rPr lang="en-GB"/>
              <a:t>FA Women’s Pathway </a:t>
            </a:r>
            <a:endParaRPr lang="en-GB" dirty="0"/>
          </a:p>
        </p:txBody>
      </p:sp>
      <p:sp>
        <p:nvSpPr>
          <p:cNvPr id="1037" name="Oval 1036">
            <a:extLst>
              <a:ext uri="{FF2B5EF4-FFF2-40B4-BE49-F238E27FC236}">
                <a16:creationId xmlns:a16="http://schemas.microsoft.com/office/drawing/2014/main" id="{F35BC0E3-6FE4-4491-BA19-C0126066A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9082" y="939707"/>
            <a:ext cx="603494" cy="603494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DB11BD18-218F-49C7-BE16-82AEA08B2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1453" y="-4098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B25CECB6-EE23-45BF-BDBB-2D991BC9D4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77" r="20471"/>
          <a:stretch/>
        </p:blipFill>
        <p:spPr bwMode="auto">
          <a:xfrm>
            <a:off x="9547017" y="4405333"/>
            <a:ext cx="2644983" cy="2452667"/>
          </a:xfrm>
          <a:custGeom>
            <a:avLst/>
            <a:gdLst/>
            <a:ahLst/>
            <a:cxnLst/>
            <a:rect l="l" t="t" r="r" b="b"/>
            <a:pathLst>
              <a:path w="2644983" h="2452667">
                <a:moveTo>
                  <a:pt x="1542711" y="0"/>
                </a:moveTo>
                <a:cubicBezTo>
                  <a:pt x="1942094" y="0"/>
                  <a:pt x="2306029" y="151765"/>
                  <a:pt x="2579995" y="400769"/>
                </a:cubicBezTo>
                <a:lnTo>
                  <a:pt x="2644983" y="468935"/>
                </a:lnTo>
                <a:lnTo>
                  <a:pt x="2644983" y="2452667"/>
                </a:lnTo>
                <a:lnTo>
                  <a:pt x="299206" y="2452667"/>
                </a:lnTo>
                <a:lnTo>
                  <a:pt x="233100" y="2358504"/>
                </a:lnTo>
                <a:cubicBezTo>
                  <a:pt x="85367" y="2121846"/>
                  <a:pt x="0" y="1842248"/>
                  <a:pt x="0" y="1542711"/>
                </a:cubicBezTo>
                <a:cubicBezTo>
                  <a:pt x="0" y="690695"/>
                  <a:pt x="690695" y="0"/>
                  <a:pt x="1542711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ee the source image">
            <a:extLst>
              <a:ext uri="{FF2B5EF4-FFF2-40B4-BE49-F238E27FC236}">
                <a16:creationId xmlns:a16="http://schemas.microsoft.com/office/drawing/2014/main" id="{BF31BDEC-CE0B-4429-84D3-1785D6BE1C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 b="-6"/>
          <a:stretch/>
        </p:blipFill>
        <p:spPr bwMode="auto">
          <a:xfrm>
            <a:off x="6401202" y="1790202"/>
            <a:ext cx="3240592" cy="3240592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ee the source image">
            <a:extLst>
              <a:ext uri="{FF2B5EF4-FFF2-40B4-BE49-F238E27FC236}">
                <a16:creationId xmlns:a16="http://schemas.microsoft.com/office/drawing/2014/main" id="{3AFCF5A7-3885-4B1C-B954-41B7756830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59" r="-5" b="-5"/>
          <a:stretch/>
        </p:blipFill>
        <p:spPr bwMode="auto">
          <a:xfrm>
            <a:off x="9490668" y="10"/>
            <a:ext cx="2701332" cy="2553877"/>
          </a:xfrm>
          <a:custGeom>
            <a:avLst/>
            <a:gdLst/>
            <a:ahLst/>
            <a:cxnLst/>
            <a:rect l="l" t="t" r="r" b="b"/>
            <a:pathLst>
              <a:path w="2701332" h="2553887">
                <a:moveTo>
                  <a:pt x="348631" y="0"/>
                </a:moveTo>
                <a:lnTo>
                  <a:pt x="2701332" y="0"/>
                </a:lnTo>
                <a:lnTo>
                  <a:pt x="2701332" y="2072295"/>
                </a:lnTo>
                <a:lnTo>
                  <a:pt x="2554656" y="2207207"/>
                </a:lnTo>
                <a:cubicBezTo>
                  <a:pt x="2285380" y="2424077"/>
                  <a:pt x="1943034" y="2553887"/>
                  <a:pt x="1570370" y="2553887"/>
                </a:cubicBezTo>
                <a:cubicBezTo>
                  <a:pt x="703078" y="2553887"/>
                  <a:pt x="0" y="1850809"/>
                  <a:pt x="0" y="983517"/>
                </a:cubicBezTo>
                <a:cubicBezTo>
                  <a:pt x="0" y="640496"/>
                  <a:pt x="109980" y="323163"/>
                  <a:pt x="296602" y="6485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41" name="Straight Connector 1040">
            <a:extLst>
              <a:ext uri="{FF2B5EF4-FFF2-40B4-BE49-F238E27FC236}">
                <a16:creationId xmlns:a16="http://schemas.microsoft.com/office/drawing/2014/main" id="{A054EDF5-7644-4A95-AB88-057FAB414F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598158" y="2804429"/>
            <a:ext cx="0" cy="1597708"/>
          </a:xfrm>
          <a:prstGeom prst="line">
            <a:avLst/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3" name="Freeform: Shape 1042">
            <a:extLst>
              <a:ext uri="{FF2B5EF4-FFF2-40B4-BE49-F238E27FC236}">
                <a16:creationId xmlns:a16="http://schemas.microsoft.com/office/drawing/2014/main" id="{EA996627-3E00-4A50-8640-F4F7D38C55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385468" y="3311355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45" name="Freeform: Shape 1044">
            <a:extLst>
              <a:ext uri="{FF2B5EF4-FFF2-40B4-BE49-F238E27FC236}">
                <a16:creationId xmlns:a16="http://schemas.microsoft.com/office/drawing/2014/main" id="{A619555D-3337-4F1A-9AFF-1DA3B921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067622" y="5349205"/>
            <a:ext cx="1835725" cy="1850365"/>
          </a:xfrm>
          <a:custGeom>
            <a:avLst/>
            <a:gdLst>
              <a:gd name="connsiteX0" fmla="*/ 1801138 w 1835725"/>
              <a:gd name="connsiteY0" fmla="*/ 1622662 h 1850365"/>
              <a:gd name="connsiteX1" fmla="*/ 1835717 w 1835725"/>
              <a:gd name="connsiteY1" fmla="*/ 1680254 h 1850365"/>
              <a:gd name="connsiteX2" fmla="*/ 1815722 w 1835725"/>
              <a:gd name="connsiteY2" fmla="*/ 1850365 h 1850365"/>
              <a:gd name="connsiteX3" fmla="*/ 1693039 w 1835725"/>
              <a:gd name="connsiteY3" fmla="*/ 1808259 h 1850365"/>
              <a:gd name="connsiteX4" fmla="*/ 1708939 w 1835725"/>
              <a:gd name="connsiteY4" fmla="*/ 1673301 h 1850365"/>
              <a:gd name="connsiteX5" fmla="*/ 1778129 w 1835725"/>
              <a:gd name="connsiteY5" fmla="*/ 1615979 h 1850365"/>
              <a:gd name="connsiteX6" fmla="*/ 1801138 w 1835725"/>
              <a:gd name="connsiteY6" fmla="*/ 1622662 h 1850365"/>
              <a:gd name="connsiteX7" fmla="*/ 1585229 w 1835725"/>
              <a:gd name="connsiteY7" fmla="*/ 764759 h 1850365"/>
              <a:gd name="connsiteX8" fmla="*/ 1623024 w 1835725"/>
              <a:gd name="connsiteY8" fmla="*/ 792810 h 1850365"/>
              <a:gd name="connsiteX9" fmla="*/ 1777614 w 1835725"/>
              <a:gd name="connsiteY9" fmla="*/ 1157141 h 1850365"/>
              <a:gd name="connsiteX10" fmla="*/ 1733799 w 1835725"/>
              <a:gd name="connsiteY10" fmla="*/ 1235532 h 1850365"/>
              <a:gd name="connsiteX11" fmla="*/ 1716464 w 1835725"/>
              <a:gd name="connsiteY11" fmla="*/ 1237722 h 1850365"/>
              <a:gd name="connsiteX12" fmla="*/ 1716464 w 1835725"/>
              <a:gd name="connsiteY12" fmla="*/ 1237913 h 1850365"/>
              <a:gd name="connsiteX13" fmla="*/ 1655409 w 1835725"/>
              <a:gd name="connsiteY13" fmla="*/ 1191717 h 1850365"/>
              <a:gd name="connsiteX14" fmla="*/ 1513200 w 1835725"/>
              <a:gd name="connsiteY14" fmla="*/ 856627 h 1850365"/>
              <a:gd name="connsiteX15" fmla="*/ 1538499 w 1835725"/>
              <a:gd name="connsiteY15" fmla="*/ 770415 h 1850365"/>
              <a:gd name="connsiteX16" fmla="*/ 1585229 w 1835725"/>
              <a:gd name="connsiteY16" fmla="*/ 764759 h 1850365"/>
              <a:gd name="connsiteX17" fmla="*/ 477919 w 1835725"/>
              <a:gd name="connsiteY17" fmla="*/ 21437 h 1850365"/>
              <a:gd name="connsiteX18" fmla="*/ 509236 w 1835725"/>
              <a:gd name="connsiteY18" fmla="*/ 84182 h 1850365"/>
              <a:gd name="connsiteX19" fmla="*/ 445829 w 1835725"/>
              <a:gd name="connsiteY19" fmla="*/ 139871 h 1850365"/>
              <a:gd name="connsiteX20" fmla="*/ 437447 w 1835725"/>
              <a:gd name="connsiteY20" fmla="*/ 139395 h 1850365"/>
              <a:gd name="connsiteX21" fmla="*/ 73211 w 1835725"/>
              <a:gd name="connsiteY21" fmla="*/ 137204 h 1850365"/>
              <a:gd name="connsiteX22" fmla="*/ 749 w 1835725"/>
              <a:gd name="connsiteY22" fmla="*/ 84082 h 1850365"/>
              <a:gd name="connsiteX23" fmla="*/ 53871 w 1835725"/>
              <a:gd name="connsiteY23" fmla="*/ 11621 h 1850365"/>
              <a:gd name="connsiteX24" fmla="*/ 58352 w 1835725"/>
              <a:gd name="connsiteY24" fmla="*/ 11093 h 1850365"/>
              <a:gd name="connsiteX25" fmla="*/ 454020 w 1835725"/>
              <a:gd name="connsiteY25" fmla="*/ 13474 h 1850365"/>
              <a:gd name="connsiteX26" fmla="*/ 477919 w 1835725"/>
              <a:gd name="connsiteY26" fmla="*/ 21437 h 1850365"/>
              <a:gd name="connsiteX27" fmla="*/ 957797 w 1835725"/>
              <a:gd name="connsiteY27" fmla="*/ 167970 h 1850365"/>
              <a:gd name="connsiteX28" fmla="*/ 1286982 w 1835725"/>
              <a:gd name="connsiteY28" fmla="*/ 387616 h 1850365"/>
              <a:gd name="connsiteX29" fmla="*/ 1293725 w 1835725"/>
              <a:gd name="connsiteY29" fmla="*/ 477075 h 1850365"/>
              <a:gd name="connsiteX30" fmla="*/ 1245453 w 1835725"/>
              <a:gd name="connsiteY30" fmla="*/ 499154 h 1850365"/>
              <a:gd name="connsiteX31" fmla="*/ 1245167 w 1835725"/>
              <a:gd name="connsiteY31" fmla="*/ 499154 h 1850365"/>
              <a:gd name="connsiteX32" fmla="*/ 1203638 w 1835725"/>
              <a:gd name="connsiteY32" fmla="*/ 484104 h 1850365"/>
              <a:gd name="connsiteX33" fmla="*/ 900647 w 1835725"/>
              <a:gd name="connsiteY33" fmla="*/ 281508 h 1850365"/>
              <a:gd name="connsiteX34" fmla="*/ 872454 w 1835725"/>
              <a:gd name="connsiteY34" fmla="*/ 196164 h 1850365"/>
              <a:gd name="connsiteX35" fmla="*/ 957797 w 1835725"/>
              <a:gd name="connsiteY35" fmla="*/ 167970 h 1850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835725" h="1850365">
                <a:moveTo>
                  <a:pt x="1801138" y="1622662"/>
                </a:moveTo>
                <a:cubicBezTo>
                  <a:pt x="1822106" y="1633400"/>
                  <a:pt x="1836117" y="1655372"/>
                  <a:pt x="1835717" y="1680254"/>
                </a:cubicBezTo>
                <a:lnTo>
                  <a:pt x="1815722" y="1850365"/>
                </a:lnTo>
                <a:lnTo>
                  <a:pt x="1693039" y="1808259"/>
                </a:lnTo>
                <a:lnTo>
                  <a:pt x="1708939" y="1673301"/>
                </a:ln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059" name="Freeform: Shape 1046">
            <a:extLst>
              <a:ext uri="{FF2B5EF4-FFF2-40B4-BE49-F238E27FC236}">
                <a16:creationId xmlns:a16="http://schemas.microsoft.com/office/drawing/2014/main" id="{CF5E7AE0-415D-4236-B5E6-F2FC68DB9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51302" y="6106160"/>
            <a:ext cx="1804272" cy="746882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37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3F5EB8-E762-47C0-A5C1-D22F06A91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4" y="1198418"/>
            <a:ext cx="3994994" cy="4461163"/>
          </a:xfrm>
        </p:spPr>
        <p:txBody>
          <a:bodyPr>
            <a:normAutofit/>
          </a:bodyPr>
          <a:lstStyle/>
          <a:p>
            <a:r>
              <a:rPr lang="en-GB" sz="6000" b="1" dirty="0">
                <a:solidFill>
                  <a:srgbClr val="FFFFFF"/>
                </a:solidFill>
              </a:rPr>
              <a:t>Introduction</a:t>
            </a:r>
            <a:r>
              <a:rPr lang="en-GB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E9D8F-70B4-4D4F-A4E0-CD0D3AF85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GB" b="1" dirty="0"/>
              <a:t>Elle Kaplicz </a:t>
            </a:r>
          </a:p>
          <a:p>
            <a:r>
              <a:rPr lang="en-GB" dirty="0"/>
              <a:t>3W referee</a:t>
            </a:r>
          </a:p>
          <a:p>
            <a:r>
              <a:rPr lang="en-GB" dirty="0"/>
              <a:t>2WAR</a:t>
            </a:r>
          </a:p>
          <a:p>
            <a:r>
              <a:rPr lang="en-GB" dirty="0"/>
              <a:t>L5M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Gee</a:t>
            </a:r>
          </a:p>
          <a:p>
            <a:r>
              <a:rPr lang="en-GB" dirty="0"/>
              <a:t>3W</a:t>
            </a:r>
          </a:p>
          <a:p>
            <a:r>
              <a:rPr lang="en-GB" dirty="0"/>
              <a:t>L5M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Martin</a:t>
            </a:r>
          </a:p>
          <a:p>
            <a:r>
              <a:rPr lang="en-GB" dirty="0"/>
              <a:t>3W</a:t>
            </a:r>
          </a:p>
          <a:p>
            <a:r>
              <a:rPr lang="en-GB" dirty="0"/>
              <a:t>L5M</a:t>
            </a:r>
          </a:p>
        </p:txBody>
      </p:sp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C2D80A11-2B9A-49E4-89DD-9C52C69083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9490" y="489907"/>
            <a:ext cx="3254407" cy="2327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See the source image">
            <a:extLst>
              <a:ext uri="{FF2B5EF4-FFF2-40B4-BE49-F238E27FC236}">
                <a16:creationId xmlns:a16="http://schemas.microsoft.com/office/drawing/2014/main" id="{7FD81D99-1D6B-4C50-84EC-7DDC8617A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304" y="2966788"/>
            <a:ext cx="3433495" cy="306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7544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94ED5-36F2-4D70-A869-D85C777A7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Promotion 4W – 3W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7F213-0EB7-4DFF-9540-538942DAE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Minimum of 1 season and/ or 20 games.</a:t>
            </a:r>
          </a:p>
          <a:p>
            <a:r>
              <a:rPr lang="en-GB" dirty="0"/>
              <a:t>Minimum of 3 assistant referee appointments (Ideally WNL)</a:t>
            </a:r>
          </a:p>
          <a:p>
            <a:r>
              <a:rPr lang="en-GB" dirty="0"/>
              <a:t>Minimum of 3 observations on Women’s games attaining 3 standards expected or above. </a:t>
            </a:r>
          </a:p>
          <a:p>
            <a:r>
              <a:rPr lang="en-GB" dirty="0"/>
              <a:t>Successful completion of a laws of the game exam. </a:t>
            </a:r>
          </a:p>
          <a:p>
            <a:r>
              <a:rPr lang="en-GB" dirty="0"/>
              <a:t>FA selection day nomination </a:t>
            </a:r>
          </a:p>
        </p:txBody>
      </p:sp>
    </p:spTree>
    <p:extLst>
      <p:ext uri="{BB962C8B-B14F-4D97-AF65-F5344CB8AC3E}">
        <p14:creationId xmlns:p14="http://schemas.microsoft.com/office/powerpoint/2010/main" val="1239632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3A837A-26F3-4F18-95A4-AC56C6DF8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Promotion pathway </a:t>
            </a:r>
            <a:br>
              <a:rPr lang="en-GB" dirty="0">
                <a:solidFill>
                  <a:srgbClr val="FFFFFF"/>
                </a:solidFill>
              </a:rPr>
            </a:br>
            <a:r>
              <a:rPr lang="en-GB" dirty="0">
                <a:solidFill>
                  <a:srgbClr val="FFFFFF"/>
                </a:solidFill>
              </a:rPr>
              <a:t>3W-2W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0B791-EFE9-4BF2-B4F1-CBC2D7469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Fitness test completion</a:t>
            </a:r>
          </a:p>
          <a:p>
            <a:r>
              <a:rPr lang="en-GB" dirty="0"/>
              <a:t>Minimum of one season and 20 appointments in adults football (min 70% Women's football)</a:t>
            </a:r>
          </a:p>
          <a:p>
            <a:r>
              <a:rPr lang="en-GB" dirty="0"/>
              <a:t>Minimum of 8 AR appointments</a:t>
            </a:r>
          </a:p>
          <a:p>
            <a:r>
              <a:rPr lang="en-GB" dirty="0"/>
              <a:t>Minimum of 5 Referee appointments on the WNL</a:t>
            </a:r>
          </a:p>
          <a:p>
            <a:r>
              <a:rPr lang="en-GB" dirty="0"/>
              <a:t>5 observations in Women's football</a:t>
            </a:r>
          </a:p>
          <a:p>
            <a:r>
              <a:rPr lang="en-GB" dirty="0"/>
              <a:t>Successful completion of the LOTG exam</a:t>
            </a:r>
          </a:p>
          <a:p>
            <a:r>
              <a:rPr lang="en-GB" dirty="0"/>
              <a:t>Attendance at Women's football training events </a:t>
            </a:r>
          </a:p>
        </p:txBody>
      </p:sp>
    </p:spTree>
    <p:extLst>
      <p:ext uri="{BB962C8B-B14F-4D97-AF65-F5344CB8AC3E}">
        <p14:creationId xmlns:p14="http://schemas.microsoft.com/office/powerpoint/2010/main" val="2853557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1FC92E-090D-4408-A781-118CFA7AC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2WAR</a:t>
            </a:r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2B7B2C0-1C0D-46B6-8614-364C3AA2D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0152" y="1153572"/>
            <a:ext cx="6906491" cy="5585619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Selection process </a:t>
            </a:r>
          </a:p>
          <a:p>
            <a:r>
              <a:rPr lang="en-GB" dirty="0"/>
              <a:t>Sprints</a:t>
            </a:r>
          </a:p>
          <a:p>
            <a:r>
              <a:rPr lang="en-GB" dirty="0"/>
              <a:t>Offside decisions </a:t>
            </a:r>
          </a:p>
          <a:p>
            <a:r>
              <a:rPr lang="en-GB" dirty="0"/>
              <a:t>Changing direction </a:t>
            </a:r>
          </a:p>
          <a:p>
            <a:r>
              <a:rPr lang="en-GB" dirty="0"/>
              <a:t>Flash lag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Season</a:t>
            </a:r>
          </a:p>
          <a:p>
            <a:r>
              <a:rPr lang="en-GB" dirty="0"/>
              <a:t>Appointments are released monthly</a:t>
            </a:r>
          </a:p>
          <a:p>
            <a:r>
              <a:rPr lang="en-GB" dirty="0"/>
              <a:t>Calendar updated at least month updated in advance</a:t>
            </a:r>
          </a:p>
          <a:p>
            <a:r>
              <a:rPr lang="en-GB" dirty="0"/>
              <a:t>Provisional appointments </a:t>
            </a:r>
          </a:p>
          <a:p>
            <a:r>
              <a:rPr lang="en-GB" dirty="0"/>
              <a:t>Development targets</a:t>
            </a:r>
          </a:p>
          <a:p>
            <a:r>
              <a:rPr lang="en-GB" dirty="0"/>
              <a:t>AR coach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9963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149912B-F43C-45FA-A496-5C1DADBA33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966" t="19882" r="25071" b="7586"/>
          <a:stretch/>
        </p:blipFill>
        <p:spPr>
          <a:xfrm>
            <a:off x="4008476" y="745965"/>
            <a:ext cx="6792045" cy="486248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F70DEA8-CAA2-4BC9-B363-F970FCB08115}"/>
              </a:ext>
            </a:extLst>
          </p:cNvPr>
          <p:cNvSpPr txBox="1"/>
          <p:nvPr/>
        </p:nvSpPr>
        <p:spPr>
          <a:xfrm>
            <a:off x="622852" y="1395513"/>
            <a:ext cx="311426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Women’s National league fixtures are released on the 23</a:t>
            </a:r>
            <a:r>
              <a:rPr lang="en-GB" baseline="30000" dirty="0"/>
              <a:t>rd</a:t>
            </a:r>
            <a:r>
              <a:rPr lang="en-GB" dirty="0"/>
              <a:t> of each month.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Women’s Championship and Super league academy are released as provisions on the 15</a:t>
            </a:r>
            <a:r>
              <a:rPr lang="en-GB" baseline="30000" dirty="0"/>
              <a:t>th</a:t>
            </a:r>
            <a:r>
              <a:rPr lang="en-GB" dirty="0"/>
              <a:t> of each month.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Women’s Championship fixtures are released on the Monday of each week before the fixture.</a:t>
            </a:r>
          </a:p>
        </p:txBody>
      </p:sp>
    </p:spTree>
    <p:extLst>
      <p:ext uri="{BB962C8B-B14F-4D97-AF65-F5344CB8AC3E}">
        <p14:creationId xmlns:p14="http://schemas.microsoft.com/office/powerpoint/2010/main" val="1613934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F8331-452C-4993-8235-FBB892062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Assessments for 2WARS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95BA5-C13D-4B6F-833E-C5CB9944D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You will be assessed each game on the following:</a:t>
            </a:r>
          </a:p>
          <a:p>
            <a:r>
              <a:rPr lang="en-GB" dirty="0"/>
              <a:t>Key match decisions in the game (Each goal counts as one plus other scenarios)</a:t>
            </a:r>
          </a:p>
          <a:p>
            <a:r>
              <a:rPr lang="en-GB" dirty="0"/>
              <a:t>Signalling techniques</a:t>
            </a:r>
          </a:p>
          <a:p>
            <a:r>
              <a:rPr lang="en-GB" dirty="0"/>
              <a:t>Application and interpretation of offside</a:t>
            </a:r>
          </a:p>
          <a:p>
            <a:r>
              <a:rPr lang="en-GB" dirty="0"/>
              <a:t>Fitness, movement and positioning</a:t>
            </a:r>
          </a:p>
          <a:p>
            <a:r>
              <a:rPr lang="en-GB" dirty="0"/>
              <a:t>Body language</a:t>
            </a:r>
          </a:p>
          <a:p>
            <a:r>
              <a:rPr lang="en-GB" dirty="0"/>
              <a:t>Cooperation with referee and other match officials. </a:t>
            </a:r>
          </a:p>
          <a:p>
            <a:pPr marL="0" indent="0">
              <a:buNone/>
            </a:pPr>
            <a:r>
              <a:rPr lang="en-GB" dirty="0"/>
              <a:t>Each area will be ranked as either: Serious development, advice for consideration, less, expected, better or excellent.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0613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B7B96D-AD22-4A09-92EC-CC0C15B2A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Recruitment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AB0C8-6512-4B5B-8C32-8BB2FBB8D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Email Craig Hicks and ask to be nominated for 4W-3W or 3W – 2W. </a:t>
            </a:r>
          </a:p>
        </p:txBody>
      </p:sp>
    </p:spTree>
    <p:extLst>
      <p:ext uri="{BB962C8B-B14F-4D97-AF65-F5344CB8AC3E}">
        <p14:creationId xmlns:p14="http://schemas.microsoft.com/office/powerpoint/2010/main" val="127906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286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FA Women’s Pathway </vt:lpstr>
      <vt:lpstr>Introduction </vt:lpstr>
      <vt:lpstr>Promotion 4W – 3W</vt:lpstr>
      <vt:lpstr>Promotion pathway  3W-2W </vt:lpstr>
      <vt:lpstr>2WAR</vt:lpstr>
      <vt:lpstr>PowerPoint Presentation</vt:lpstr>
      <vt:lpstr>Assessments for 2WARS</vt:lpstr>
      <vt:lpstr>Recruitment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 Women’s Pathway</dc:title>
  <dc:creator>Elle Kaplicz</dc:creator>
  <cp:lastModifiedBy>Elle Kaplicz</cp:lastModifiedBy>
  <cp:revision>6</cp:revision>
  <dcterms:created xsi:type="dcterms:W3CDTF">2022-09-26T08:22:53Z</dcterms:created>
  <dcterms:modified xsi:type="dcterms:W3CDTF">2022-10-02T09:27:53Z</dcterms:modified>
</cp:coreProperties>
</file>